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9"/>
  </p:notesMasterIdLst>
  <p:handoutMasterIdLst>
    <p:handoutMasterId r:id="rId80"/>
  </p:handoutMasterIdLst>
  <p:sldIdLst>
    <p:sldId id="279" r:id="rId2"/>
    <p:sldId id="284" r:id="rId3"/>
    <p:sldId id="346" r:id="rId4"/>
    <p:sldId id="347" r:id="rId5"/>
    <p:sldId id="349" r:id="rId6"/>
    <p:sldId id="350" r:id="rId7"/>
    <p:sldId id="351" r:id="rId8"/>
    <p:sldId id="377" r:id="rId9"/>
    <p:sldId id="352" r:id="rId10"/>
    <p:sldId id="378" r:id="rId11"/>
    <p:sldId id="379" r:id="rId12"/>
    <p:sldId id="353" r:id="rId13"/>
    <p:sldId id="363" r:id="rId14"/>
    <p:sldId id="364" r:id="rId15"/>
    <p:sldId id="365" r:id="rId16"/>
    <p:sldId id="380" r:id="rId17"/>
    <p:sldId id="376" r:id="rId18"/>
    <p:sldId id="354" r:id="rId19"/>
    <p:sldId id="360" r:id="rId20"/>
    <p:sldId id="356" r:id="rId21"/>
    <p:sldId id="357" r:id="rId22"/>
    <p:sldId id="367" r:id="rId23"/>
    <p:sldId id="368" r:id="rId24"/>
    <p:sldId id="35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59" r:id="rId33"/>
    <p:sldId id="361" r:id="rId34"/>
    <p:sldId id="337" r:id="rId35"/>
    <p:sldId id="291" r:id="rId36"/>
    <p:sldId id="343" r:id="rId37"/>
    <p:sldId id="292" r:id="rId38"/>
    <p:sldId id="293" r:id="rId39"/>
    <p:sldId id="296" r:id="rId40"/>
    <p:sldId id="297" r:id="rId41"/>
    <p:sldId id="298" r:id="rId42"/>
    <p:sldId id="299" r:id="rId43"/>
    <p:sldId id="300" r:id="rId44"/>
    <p:sldId id="342" r:id="rId45"/>
    <p:sldId id="301" r:id="rId46"/>
    <p:sldId id="302" r:id="rId47"/>
    <p:sldId id="303" r:id="rId48"/>
    <p:sldId id="304" r:id="rId49"/>
    <p:sldId id="305" r:id="rId50"/>
    <p:sldId id="306" r:id="rId51"/>
    <p:sldId id="308" r:id="rId52"/>
    <p:sldId id="334" r:id="rId53"/>
    <p:sldId id="328" r:id="rId54"/>
    <p:sldId id="327" r:id="rId55"/>
    <p:sldId id="329" r:id="rId56"/>
    <p:sldId id="324" r:id="rId57"/>
    <p:sldId id="330" r:id="rId58"/>
    <p:sldId id="332" r:id="rId59"/>
    <p:sldId id="314" r:id="rId60"/>
    <p:sldId id="318" r:id="rId61"/>
    <p:sldId id="320" r:id="rId62"/>
    <p:sldId id="335" r:id="rId63"/>
    <p:sldId id="321" r:id="rId64"/>
    <p:sldId id="322" r:id="rId65"/>
    <p:sldId id="317" r:id="rId66"/>
    <p:sldId id="315" r:id="rId67"/>
    <p:sldId id="309" r:id="rId68"/>
    <p:sldId id="336" r:id="rId69"/>
    <p:sldId id="341" r:id="rId70"/>
    <p:sldId id="331" r:id="rId71"/>
    <p:sldId id="323" r:id="rId72"/>
    <p:sldId id="258" r:id="rId73"/>
    <p:sldId id="311" r:id="rId74"/>
    <p:sldId id="312" r:id="rId75"/>
    <p:sldId id="345" r:id="rId76"/>
    <p:sldId id="340" r:id="rId77"/>
    <p:sldId id="339" r:id="rId78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D1"/>
    <a:srgbClr val="F8F8F8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103" autoAdjust="0"/>
  </p:normalViewPr>
  <p:slideViewPr>
    <p:cSldViewPr showGuides="1">
      <p:cViewPr>
        <p:scale>
          <a:sx n="100" d="100"/>
          <a:sy n="100" d="100"/>
        </p:scale>
        <p:origin x="1554" y="22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09.12.2024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09.12.2024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1.xml"/><Relationship Id="rId7" Type="http://schemas.openxmlformats.org/officeDocument/2006/relationships/image" Target="../media/image1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2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5.xml"/><Relationship Id="rId7" Type="http://schemas.openxmlformats.org/officeDocument/2006/relationships/image" Target="../media/image1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2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36.xml"/><Relationship Id="rId7" Type="http://schemas.openxmlformats.org/officeDocument/2006/relationships/image" Target="../media/image2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5.png"/><Relationship Id="rId4" Type="http://schemas.openxmlformats.org/officeDocument/2006/relationships/tags" Target="../tags/tag37.xml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6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tags" Target="../tags/tag43.xml"/><Relationship Id="rId16" Type="http://schemas.openxmlformats.org/officeDocument/2006/relationships/image" Target="../media/image45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42.png"/><Relationship Id="rId5" Type="http://schemas.openxmlformats.org/officeDocument/2006/relationships/tags" Target="../tags/tag46.xml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tags" Target="../tags/tag4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49.png"/><Relationship Id="rId18" Type="http://schemas.openxmlformats.org/officeDocument/2006/relationships/image" Target="../media/image42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1.xml"/><Relationship Id="rId16" Type="http://schemas.openxmlformats.org/officeDocument/2006/relationships/image" Target="../media/image52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47.png"/><Relationship Id="rId5" Type="http://schemas.openxmlformats.org/officeDocument/2006/relationships/tags" Target="../tags/tag54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46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image" Target="../media/image50.png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image" Target="../media/image55.png"/><Relationship Id="rId17" Type="http://schemas.openxmlformats.org/officeDocument/2006/relationships/image" Target="../media/image46.png"/><Relationship Id="rId2" Type="http://schemas.openxmlformats.org/officeDocument/2006/relationships/tags" Target="../tags/tag60.xml"/><Relationship Id="rId16" Type="http://schemas.openxmlformats.org/officeDocument/2006/relationships/image" Target="../media/image42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54.png"/><Relationship Id="rId5" Type="http://schemas.openxmlformats.org/officeDocument/2006/relationships/tags" Target="../tags/tag63.xml"/><Relationship Id="rId15" Type="http://schemas.openxmlformats.org/officeDocument/2006/relationships/image" Target="../media/image53.png"/><Relationship Id="rId10" Type="http://schemas.openxmlformats.org/officeDocument/2006/relationships/image" Target="../media/image52.png"/><Relationship Id="rId4" Type="http://schemas.openxmlformats.org/officeDocument/2006/relationships/tags" Target="../tags/tag6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58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60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63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80.xml"/><Relationship Id="rId7" Type="http://schemas.openxmlformats.org/officeDocument/2006/relationships/image" Target="../media/image6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7.png"/><Relationship Id="rId5" Type="http://schemas.openxmlformats.org/officeDocument/2006/relationships/tags" Target="../tags/tag82.xml"/><Relationship Id="rId10" Type="http://schemas.openxmlformats.org/officeDocument/2006/relationships/image" Target="../media/image66.png"/><Relationship Id="rId4" Type="http://schemas.openxmlformats.org/officeDocument/2006/relationships/tags" Target="../tags/tag81.xml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69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66.png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72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1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70.png"/><Relationship Id="rId5" Type="http://schemas.openxmlformats.org/officeDocument/2006/relationships/tags" Target="../tags/tag90.xml"/><Relationship Id="rId15" Type="http://schemas.openxmlformats.org/officeDocument/2006/relationships/image" Target="../media/image74.png"/><Relationship Id="rId10" Type="http://schemas.openxmlformats.org/officeDocument/2006/relationships/image" Target="../media/image66.png"/><Relationship Id="rId4" Type="http://schemas.openxmlformats.org/officeDocument/2006/relationships/tags" Target="../tags/tag89.xml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95.xml"/><Relationship Id="rId7" Type="http://schemas.openxmlformats.org/officeDocument/2006/relationships/image" Target="../media/image68.png"/><Relationship Id="rId12" Type="http://schemas.openxmlformats.org/officeDocument/2006/relationships/image" Target="../media/image77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97.xml"/><Relationship Id="rId10" Type="http://schemas.openxmlformats.org/officeDocument/2006/relationships/image" Target="../media/image75.png"/><Relationship Id="rId4" Type="http://schemas.openxmlformats.org/officeDocument/2006/relationships/tags" Target="../tags/tag96.xml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92.png"/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211.png"/><Relationship Id="rId5" Type="http://schemas.openxmlformats.org/officeDocument/2006/relationships/image" Target="../media/image85.png"/><Relationship Id="rId15" Type="http://schemas.openxmlformats.org/officeDocument/2006/relationships/image" Target="../media/image88.png"/><Relationship Id="rId10" Type="http://schemas.openxmlformats.org/officeDocument/2006/relationships/image" Target="../media/image201.png"/><Relationship Id="rId4" Type="http://schemas.openxmlformats.org/officeDocument/2006/relationships/image" Target="../media/image84.png"/><Relationship Id="rId9" Type="http://schemas.openxmlformats.org/officeDocument/2006/relationships/image" Target="../media/image191.png"/><Relationship Id="rId1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3" Type="http://schemas.openxmlformats.org/officeDocument/2006/relationships/image" Target="../media/image90.png"/><Relationship Id="rId12" Type="http://schemas.openxmlformats.org/officeDocument/2006/relationships/image" Target="../media/image210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200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190.png"/><Relationship Id="rId4" Type="http://schemas.openxmlformats.org/officeDocument/2006/relationships/image" Target="../media/image83.png"/><Relationship Id="rId9" Type="http://schemas.openxmlformats.org/officeDocument/2006/relationships/image" Target="../media/image180.png"/><Relationship Id="rId1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180.png"/><Relationship Id="rId12" Type="http://schemas.openxmlformats.org/officeDocument/2006/relationships/image" Target="../media/image92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5" Type="http://schemas.openxmlformats.org/officeDocument/2006/relationships/image" Target="../media/image96.png"/><Relationship Id="rId10" Type="http://schemas.openxmlformats.org/officeDocument/2006/relationships/image" Target="../media/image210.png"/><Relationship Id="rId4" Type="http://schemas.openxmlformats.org/officeDocument/2006/relationships/image" Target="../media/image83.png"/><Relationship Id="rId9" Type="http://schemas.openxmlformats.org/officeDocument/2006/relationships/image" Target="../media/image200.png"/><Relationship Id="rId1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290.png"/><Relationship Id="rId12" Type="http://schemas.openxmlformats.org/officeDocument/2006/relationships/image" Target="../media/image99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83.png"/><Relationship Id="rId9" Type="http://schemas.openxmlformats.org/officeDocument/2006/relationships/image" Target="../media/image99.png"/><Relationship Id="rId1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290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0" Type="http://schemas.openxmlformats.org/officeDocument/2006/relationships/image" Target="../media/image100.png"/><Relationship Id="rId4" Type="http://schemas.openxmlformats.org/officeDocument/2006/relationships/image" Target="../media/image83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00.png"/><Relationship Id="rId5" Type="http://schemas.openxmlformats.org/officeDocument/2006/relationships/image" Target="../media/image83.png"/><Relationship Id="rId10" Type="http://schemas.openxmlformats.org/officeDocument/2006/relationships/image" Target="../media/image390.png"/><Relationship Id="rId4" Type="http://schemas.openxmlformats.org/officeDocument/2006/relationships/image" Target="../media/image90.png"/><Relationship Id="rId9" Type="http://schemas.openxmlformats.org/officeDocument/2006/relationships/image" Target="../media/image380.png"/><Relationship Id="rId1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5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41.png"/><Relationship Id="rId5" Type="http://schemas.openxmlformats.org/officeDocument/2006/relationships/image" Target="../media/image83.png"/><Relationship Id="rId15" Type="http://schemas.openxmlformats.org/officeDocument/2006/relationships/image" Target="../media/image107.png"/><Relationship Id="rId10" Type="http://schemas.openxmlformats.org/officeDocument/2006/relationships/image" Target="../media/image431.png"/><Relationship Id="rId4" Type="http://schemas.openxmlformats.org/officeDocument/2006/relationships/image" Target="../media/image90.png"/><Relationship Id="rId9" Type="http://schemas.openxmlformats.org/officeDocument/2006/relationships/image" Target="../media/image420.png"/><Relationship Id="rId1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60.png"/><Relationship Id="rId5" Type="http://schemas.openxmlformats.org/officeDocument/2006/relationships/image" Target="../media/image83.png"/><Relationship Id="rId15" Type="http://schemas.openxmlformats.org/officeDocument/2006/relationships/image" Target="../media/image104.png"/><Relationship Id="rId10" Type="http://schemas.openxmlformats.org/officeDocument/2006/relationships/image" Target="../media/image450.png"/><Relationship Id="rId4" Type="http://schemas.openxmlformats.org/officeDocument/2006/relationships/image" Target="../media/image90.png"/><Relationship Id="rId9" Type="http://schemas.openxmlformats.org/officeDocument/2006/relationships/image" Target="../media/image440.png"/><Relationship Id="rId1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60.png"/><Relationship Id="rId5" Type="http://schemas.openxmlformats.org/officeDocument/2006/relationships/image" Target="../media/image83.png"/><Relationship Id="rId15" Type="http://schemas.openxmlformats.org/officeDocument/2006/relationships/image" Target="../media/image109.png"/><Relationship Id="rId10" Type="http://schemas.openxmlformats.org/officeDocument/2006/relationships/image" Target="../media/image450.png"/><Relationship Id="rId4" Type="http://schemas.openxmlformats.org/officeDocument/2006/relationships/image" Target="../media/image90.png"/><Relationship Id="rId9" Type="http://schemas.openxmlformats.org/officeDocument/2006/relationships/image" Target="../media/image440.png"/><Relationship Id="rId1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460.png"/><Relationship Id="rId5" Type="http://schemas.openxmlformats.org/officeDocument/2006/relationships/image" Target="../media/image83.png"/><Relationship Id="rId15" Type="http://schemas.openxmlformats.org/officeDocument/2006/relationships/image" Target="../media/image110.png"/><Relationship Id="rId10" Type="http://schemas.openxmlformats.org/officeDocument/2006/relationships/image" Target="../media/image450.png"/><Relationship Id="rId4" Type="http://schemas.openxmlformats.org/officeDocument/2006/relationships/image" Target="../media/image90.png"/><Relationship Id="rId9" Type="http://schemas.openxmlformats.org/officeDocument/2006/relationships/image" Target="../media/image440.png"/><Relationship Id="rId1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13.png"/><Relationship Id="rId3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540.png"/><Relationship Id="rId5" Type="http://schemas.openxmlformats.org/officeDocument/2006/relationships/image" Target="../media/image83.png"/><Relationship Id="rId15" Type="http://schemas.openxmlformats.org/officeDocument/2006/relationships/image" Target="../media/image115.png"/><Relationship Id="rId10" Type="http://schemas.openxmlformats.org/officeDocument/2006/relationships/image" Target="../media/image113.png"/><Relationship Id="rId4" Type="http://schemas.openxmlformats.org/officeDocument/2006/relationships/image" Target="../media/image90.png"/><Relationship Id="rId9" Type="http://schemas.openxmlformats.org/officeDocument/2006/relationships/image" Target="../media/image112.png"/><Relationship Id="rId1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38.png"/><Relationship Id="rId9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38.png"/><Relationship Id="rId9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.xml"/><Relationship Id="rId7" Type="http://schemas.openxmlformats.org/officeDocument/2006/relationships/image" Target="../media/image1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2.xml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38.png"/><Relationship Id="rId9" Type="http://schemas.openxmlformats.org/officeDocument/2006/relationships/image" Target="../media/image1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7.xml"/><Relationship Id="rId7" Type="http://schemas.openxmlformats.org/officeDocument/2006/relationships/image" Target="../media/image1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8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446033" y="3120394"/>
            <a:ext cx="2768954" cy="57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Seminartalk: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a linear combination of 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we can find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ABE830-3BE2-ED7E-185A-C669701C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65FD2E6-42B2-21A9-22EC-880B888B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9C96F-D923-10D5-28B5-DB42443193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a linear combination of 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we can find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92DF1-0876-ECD3-9554-31B1155BAC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218CF1-9A47-22FE-3DAD-74AD48DE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</a:t>
            </a:r>
            <a:r>
              <a:rPr lang="en-US" b="1" dirty="0"/>
              <a:t>magnetization</a:t>
            </a:r>
            <a:r>
              <a:rPr lang="en-US" dirty="0"/>
              <a:t>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in z is reduced, but the average x and y component are still zero? How can that be?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47814"/>
            <a:ext cx="4816870" cy="18239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340952" cy="760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8356D84-E0D4-D203-FB6A-99094C95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magnetization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125CC1D-D907-2F19-2F7F-6696FFD35A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3750910" cy="6366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62719B10-FF92-6246-0BF8-7EDF7F79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FB33A-5DDD-2D37-30BD-830F564F9E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10499171" cy="47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6" y="3277733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295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15" y="3277733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BF071C0-06BA-451C-DB13-F6EFBA23F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28ED983-B861-E762-A3E6-9E709A4D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6" y="3277733"/>
            <a:ext cx="3648584" cy="73352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BE8D8D2-E673-7993-B410-FE9244D1F78B}"/>
              </a:ext>
            </a:extLst>
          </p:cNvPr>
          <p:cNvSpPr txBox="1"/>
          <p:nvPr/>
        </p:nvSpPr>
        <p:spPr>
          <a:xfrm>
            <a:off x="335493" y="4041055"/>
            <a:ext cx="2295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01B01F7-2DBE-70FC-EEE2-FDBDA502D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15" y="3277733"/>
            <a:ext cx="564862" cy="24622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AA44479-B726-F06C-A080-2C0F29980E65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a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probability to find the excitation at any site m is 1/N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magnon reduces magnetization by 1 S -&gt; integer spin -&gt;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503FABC-BFCA-B33E-60BC-08EE093E3E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805" y="1607051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CC177F8-A683-BE4C-3FF9-F1D6BFEAEF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F8F238A-E605-2B25-D573-D059B9E5AC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D8DE6658-62D0-83B1-620B-72E56FE207F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860B2A3-CE7D-9DCA-F145-CBB8624922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Quasiparticle</a:t>
            </a:r>
            <a:endParaRPr lang="de-DE" sz="160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2161D9-86A3-5889-2B69-FBE0BC203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5234" y="4241712"/>
            <a:ext cx="3085918" cy="197400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6D813CD-DA16-B54A-C578-F0CCBF915F3D}"/>
              </a:ext>
            </a:extLst>
          </p:cNvPr>
          <p:cNvSpPr txBox="1"/>
          <p:nvPr/>
        </p:nvSpPr>
        <p:spPr>
          <a:xfrm>
            <a:off x="10209242" y="537321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Magnon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2A3D221-26CC-B83C-9197-336D736F36D3}"/>
              </a:ext>
            </a:extLst>
          </p:cNvPr>
          <p:cNvSpPr/>
          <p:nvPr/>
        </p:nvSpPr>
        <p:spPr>
          <a:xfrm>
            <a:off x="10545323" y="4302956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104522B-DFEE-FD15-FF3E-3CBBCE566A16}"/>
              </a:ext>
            </a:extLst>
          </p:cNvPr>
          <p:cNvSpPr txBox="1"/>
          <p:nvPr/>
        </p:nvSpPr>
        <p:spPr>
          <a:xfrm>
            <a:off x="10299011" y="428216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Boson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F2043B-5A1D-9DF0-E780-56DC20B20D82}"/>
              </a:ext>
            </a:extLst>
          </p:cNvPr>
          <p:cNvSpPr txBox="1"/>
          <p:nvPr/>
        </p:nvSpPr>
        <p:spPr>
          <a:xfrm>
            <a:off x="7101090" y="432860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Magnetic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432703" y="2390545"/>
            <a:ext cx="2295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2600427"/>
            <a:ext cx="4443732" cy="361712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787631C-0D1C-6140-530C-B85A87D264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4408990"/>
            <a:ext cx="3679983" cy="9431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Modern life</a:t>
            </a:r>
          </a:p>
          <a:p>
            <a:endParaRPr lang="en-US" dirty="0"/>
          </a:p>
          <a:p>
            <a:pPr lvl="2"/>
            <a:r>
              <a:rPr lang="en-US" dirty="0"/>
              <a:t>Most applications are based on 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is transferred by moving electrons (charge)</a:t>
            </a:r>
          </a:p>
          <a:p>
            <a:pPr lvl="3"/>
            <a:r>
              <a:rPr lang="en-US" dirty="0"/>
              <a:t>But they scatter      Joule heat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Maybe we can go around this motion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Use 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AB2ACE2-CF93-C69A-EB94-F1AD1DD9AFE6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9568E1C8-36F8-3B1E-1829-FEBFFAC5CBC9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66C0F494-7532-33F0-463E-E2361E35E60B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DCA6D8B-6FE7-93E2-9EC7-6939B951EEB3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F9BF9451-9B65-240B-634C-0985713402F1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D4AF10F4-1B83-A5F6-0BB1-F65915B59B8E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E566A57-0155-5293-6C43-042579275C63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1C36A110-C143-4130-D5E4-CCB172BA6113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CDD8F9BA-A4F8-7718-F83D-FA017C1EB9BB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A1CFA804-99B5-8F8A-582B-DF48D462F132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AD5E79EF-CE9F-85D7-527D-81917DE6F712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29AF31F-9F4B-FCA8-7A35-D0DD703A7F0B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4001B45-3D3F-B2FB-84D8-B3D9910787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2A8CF943-16C2-F2E9-7110-1F9A34AF5CEC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932B0902-C7B6-CF7D-D25F-6FF6B916DC03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C862B60-9E5B-E99E-C62C-B6D58EC83566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2B501FB-2169-F3A3-2C02-4F87953406B4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CA50F53A-DDC1-F081-C2A0-01D5BA2620E6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D2895931-7FFB-94F0-71AC-C3A9EADAEFDB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A360A79B-AFA3-419C-A890-76516E0370DA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4810A67B-F367-2478-5DDF-B31F83C49045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3A25DDA0-8B39-A450-C9BC-7C0E74485B0C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E705BF0E-7F96-0A26-868D-652C659D84F8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DBC03B1A-4551-339B-3923-3D0D1ABB3130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6B325565-9DAE-3FE5-E14D-527573515261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253AE674-CEFF-0195-CADE-14968A97FA56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D30B86CB-0E34-A9F2-5C5A-1B7F27CDEAD9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3E3427ED-9FC1-BEDF-53B1-4A2AC1E80F2A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D8D9394C-6FD0-EAFC-65D7-3E1F571BA1BE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0CA9948-02F8-EFF0-19FC-B9CEB889C73B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17927C00-B6D6-710B-B577-2899FC5E4C22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7C8BCAAF-B832-018C-2AC5-E72ABDBA0318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AEA08E37-C197-DB7A-EF5C-78D111CDB907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6FD379C6-F9A2-CC72-B9D8-1516D4CAC9AD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D73FC976-4B4E-D3FA-EE44-333B8E2BA5F1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9061C581-110C-3D9C-19F2-DF18D7D22F8C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fermionic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Search transformation that writes the ang. Moment. Operators as bosonic creation and annihilation operators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approach would be to solve the LLG (analytically or numerically)</a:t>
            </a:r>
          </a:p>
          <a:p>
            <a:pPr lvl="1"/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representation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transformation needs to be Hermitian, raising and lowering operators written as creation and annihilation boson operators need to be Hermitian conjugate from each other</a:t>
            </a:r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transformation must be unitary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equality between the matrix elements 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8283136" y="4797152"/>
            <a:ext cx="3703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544272" y="4365104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544" y="4436642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632504" y="4401108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298" y="4426020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99" y="1292732"/>
            <a:ext cx="3600837" cy="11478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CC57341-9B3C-561A-1826-F1435EF8D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23" y="2604097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4A6B81E-90BB-EE21-DE6E-2C520D2926B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FEBA269-7615-EF8E-76D3-35090A4A92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80" y="3867587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67DC90C-8B92-C045-62E0-746206AED8C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5164356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D6BBA77-0744-52F9-58AD-394C615CACA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5602188"/>
            <a:ext cx="1214835" cy="331072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B35613A4-BD08-8932-AB9E-9515D4BE3EA5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307905D-9A9E-B953-F833-5BAA39C4522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E13CD-E8A6-2386-93C2-F976261F3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33" y="4192092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3" y="3854079"/>
            <a:ext cx="3121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we know as the number</a:t>
            </a:r>
          </a:p>
          <a:p>
            <a:r>
              <a:rPr lang="en-US" dirty="0"/>
              <a:t>of bosons/magnons.</a:t>
            </a:r>
          </a:p>
          <a:p>
            <a:r>
              <a:rPr lang="en-US" dirty="0"/>
              <a:t>We also know a magnon</a:t>
            </a:r>
          </a:p>
          <a:p>
            <a:r>
              <a:rPr lang="en-US" dirty="0"/>
              <a:t>Reduces the z-comp of</a:t>
            </a:r>
          </a:p>
          <a:p>
            <a:r>
              <a:rPr lang="en-US" dirty="0"/>
              <a:t>The magnetization</a:t>
            </a:r>
          </a:p>
          <a:p>
            <a:r>
              <a:rPr lang="en-US" dirty="0"/>
              <a:t>Hence we can conclude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9" y="4842951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48DCFA2-06FC-482B-5BC8-E3AF6196EFA6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CC230BE-7EE2-ADD0-33F2-FCC48281978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do it for a ferromagnetic system.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2AD48-57B9-2710-2BC6-FF504F951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16719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971307"/>
            <a:ext cx="3076571" cy="4556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714A57-2A5A-FCBF-5E48-66C45F6B3B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040982"/>
            <a:ext cx="2902857" cy="12434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D3EA448-7FD4-1C93-534B-7655AA023055}"/>
              </a:ext>
            </a:extLst>
          </p:cNvPr>
          <p:cNvSpPr txBox="1"/>
          <p:nvPr/>
        </p:nvSpPr>
        <p:spPr>
          <a:xfrm>
            <a:off x="9268452" y="2566651"/>
            <a:ext cx="2688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sophisticated anymore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do linear Spin-Wave theory using only the linearized HP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5D41A7-79B5-345F-0FAC-F11781CF8E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320210"/>
            <a:ext cx="3733333" cy="14841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87805"/>
            <a:ext cx="3715518" cy="27063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3702057"/>
            <a:ext cx="6016503" cy="218939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64352" y="1923462"/>
            <a:ext cx="484632" cy="8093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67476"/>
            <a:ext cx="7024165" cy="30758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7320136" y="5346067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DFCD0F-9AB7-8EF5-D13F-A6B0E0C6DB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9" y="1906723"/>
            <a:ext cx="5625794" cy="7296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4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8E939-E96E-D204-6BEE-38DBC54F4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AFCF944-BADE-201C-503A-0C8907716E6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D3B3CA-7712-4F19-0BD0-E2BEB6EC05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6F4E3C7-0A55-0D15-4A51-0D5F9380BF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722232"/>
            <a:ext cx="4747393" cy="12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lvl="2"/>
            <a:r>
              <a:rPr lang="en-US" dirty="0"/>
              <a:t>Not the quantum mechanical deviation for a spin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Consider only bound electrons</a:t>
            </a:r>
          </a:p>
          <a:p>
            <a:pPr lvl="3"/>
            <a:r>
              <a:rPr lang="en-US" dirty="0"/>
              <a:t>Insulators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6456040" y="210903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8768680" y="2132856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876868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645604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6456040" y="1381420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8768680" y="1381420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5318222" y="2109038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5318222" y="3397170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8768680" y="4900475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6456040" y="4900475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5318222" y="4900475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16CDA22-615A-6FEE-5E5D-9E1CED44FD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2F1EEE6-33D9-7F84-AC32-60D8F7F492E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7" y="5260736"/>
            <a:ext cx="4519118" cy="10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4BBAAB8-95ED-E15D-B88D-3625E75948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DC5410-F91D-972D-380D-B20058CACE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699" y="5015361"/>
            <a:ext cx="4284046" cy="4833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88E6A3E-8EAD-D1D7-D540-F8D5E0B4BB6E}"/>
              </a:ext>
            </a:extLst>
          </p:cNvPr>
          <p:cNvSpPr txBox="1"/>
          <p:nvPr/>
        </p:nvSpPr>
        <p:spPr>
          <a:xfrm>
            <a:off x="2023594" y="5644037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47D665-B0C7-EA34-F981-3CA9EC937AB5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55159F1-A72F-28BD-C74D-40A1523AD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3824701"/>
            <a:ext cx="4128458" cy="25753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What is the research doing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we can 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Squezzed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119968" y="3763480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694" y="2657366"/>
            <a:ext cx="2819794" cy="154326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67DDEF9-E48B-3280-2919-DE188E7077B1}"/>
              </a:ext>
            </a:extLst>
          </p:cNvPr>
          <p:cNvSpPr txBox="1"/>
          <p:nvPr/>
        </p:nvSpPr>
        <p:spPr>
          <a:xfrm>
            <a:off x="2557923" y="5738458"/>
            <a:ext cx="3307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Add cool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sources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here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4200631"/>
            <a:ext cx="2567658" cy="157138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9480376" y="5866456"/>
            <a:ext cx="2606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774368" y="4323742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r>
              <a:rPr lang="en-US" dirty="0"/>
              <a:t>We repeat them here since they are quite important for this talk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3357627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040982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954375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" y="5470311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Derivation of magnons for ferromagnets -&gt; positive J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Concepts can also be applied to antiferromagnets and </a:t>
            </a:r>
            <a:r>
              <a:rPr lang="en-US" dirty="0" err="1"/>
              <a:t>altermagnets</a:t>
            </a:r>
            <a:r>
              <a:rPr lang="en-US" dirty="0"/>
              <a:t> (not part of this talk)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groundstate</a:t>
            </a:r>
            <a:r>
              <a:rPr lang="en-US" dirty="0"/>
              <a:t> 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0E5F23-3E7D-3849-8990-166555751A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2" y="4293096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750F182-7862-0E49-F58F-67DA8DF4D5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2ADBAC3-314B-5670-CC2B-3E6B02952C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6" y="4992324"/>
            <a:ext cx="5636405" cy="11225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85F6B1-97ED-674A-1C14-88EB87AF3DE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4716447"/>
            <a:ext cx="269714" cy="213333"/>
          </a:xfrm>
          <a:prstGeom prst="rect">
            <a:avLst/>
          </a:prstGeom>
        </p:spPr>
      </p:pic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393A987-0562-F625-D7C8-ACE3FC1DFA40}"/>
              </a:ext>
            </a:extLst>
          </p:cNvPr>
          <p:cNvCxnSpPr>
            <a:cxnSpLocks/>
          </p:cNvCxnSpPr>
          <p:nvPr/>
        </p:nvCxnSpPr>
        <p:spPr>
          <a:xfrm>
            <a:off x="1991544" y="5445224"/>
            <a:ext cx="2160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9336360" y="3318858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2B86-51D2-B9C2-E952-3538E3D9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EB0BB-39B9-A6D1-D3F7-DC651B33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22FD6-3EAF-F518-C363-9205CA81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B0C2D-D3C9-D148-50FE-345689328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292EF-6F60-74F5-97DC-B4EA1A1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06411F-2E64-2181-B828-AA620EA0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6B90E80-3F62-544D-AFB9-7E8D8D8A73BB}"/>
              </a:ext>
            </a:extLst>
          </p:cNvPr>
          <p:cNvSpPr txBox="1"/>
          <p:nvPr/>
        </p:nvSpPr>
        <p:spPr>
          <a:xfrm>
            <a:off x="9696400" y="3429000"/>
            <a:ext cx="2295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6EA021C-C18E-605E-4D43-A9C964E8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19095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Consider one flipped spin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state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429000"/>
            <a:ext cx="3091223" cy="906672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063EA6D5-5ABD-9F3B-6B68-BD5BB1EB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76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C20348-9AD0-CEB3-8FEC-DDF8152B49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240731"/>
            <a:ext cx="7511699" cy="4662303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59C8D2E-F4BA-9344-17BC-70BACCB9D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989139"/>
            <a:ext cx="4223810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state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595F63-39C8-A55F-3632-2BB1C7C471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429000"/>
            <a:ext cx="3091223" cy="906672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7176120" y="2132856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>
            <a:off x="8555382" y="2136639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608168" y="5949280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5231904" y="2464842"/>
            <a:ext cx="6960096" cy="283636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087AF0FC-8A07-B3C4-2B26-285EAAF7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9D79F10-5D05-F934-6010-725DB309D0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AF1CE69D-E18C-80DB-CC04-F1B23B9A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7,465"/>
  <p:tag name="ORIGINALWIDTH" val="3687,289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left(E_0 + 2JS\right)|m\rangle - JS\sum_n|n\rangle&#10;\end{align*}&#10;\end{document}"/>
  <p:tag name="IGUANATEXSIZE" val="20"/>
  <p:tag name="IGUANATEXCURSOR" val="901"/>
  <p:tag name="TRANSPARENCY" val="Wahr"/>
  <p:tag name="COLORHEX" val="000000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9,52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5149,60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 \left(E_0 + 2JS\right)|n\rangle - JS\sum_j|j\rangle \right)\\&#10; &amp;= \frac{1}{\sqrt{N}}\left( \sum_n  \left(E_0 + 2JS\right)\exp\left({\text{i}\vec{k}\cdot\vec{r}_n}\right) |n\rangle -  JS\sum_{n,j} \exp\left({\text{i}\vec{k}\cdot\vec{r}_n}\right) |j\rangle \right)\\&#10; &amp;= \frac{1}{\sqrt{N}}\left( \sum_n  \left(E_0 + 2JS\right)\exp\left({\text{i}\vec{k}\cdot\vec{r}_n}\right) |n\rangle -  JS\sum_{n,j} \exp^{\text{i}\vec{k}\cdot\vec{r}_n} \exp\left({-\text{i}\vec{k}\cdot\vec{r}_j}\right) \exp\left({\text{i}\vec{k}\cdot\vec{r}_j}\right) |j\rangle \right)\\&#10; &amp;= \frac{1}{\sqrt{N}}\left( \sum_n  \left(E_0 + 2JS\right)\exp\left({\text{i}\vec{k}\cdot\vec{r}_n}\right) |n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1125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g(\omega)\text{d}\omega}{\exp(\hbar\omega/k_B T) -1}\\&#10;&amp;= \ldots \propto T^{3/2}&#10;\end{align*}&#10;&#10;&#10;\end{document}"/>
  <p:tag name="IGUANATEXSIZE" val="20"/>
  <p:tag name="IGUANATEXCURSOR" val="2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,9235"/>
  <p:tag name="ORIGINALWIDTH" val="1428,571"/>
  <p:tag name="OUTPUTTYPE" val="PNG"/>
  <p:tag name="IGUANATEXVERSION" val="162"/>
  <p:tag name="LATEXADDIN" val="\documentclass{article}&#10;\usepackage{amsmath}&#10;\pagestyle{empty}&#10;\begin{document}&#10;&#10;&#10;&#10;\begin{align*}&#10;    \hat{S}_j^z | S\rangle_j &amp;=  S | S\rangle_j \\&#10;    \hat{S}_j^- | S\rangle_j &amp;=   \sqrt{2S}| S-1\rangle_j \\&#10;    \hat{S}_j^+ | S -1 \rangle_j &amp;=   \sqrt{2S}| S\rangle_j &#10;\end{align*}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70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2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 J N \cdot S^2|0\rangle = E_0 |0\rangle&#10;\end{align*}&#10;&#10;&#10;\end{document}"/>
  <p:tag name="IGUANATEXSIZE" val="20"/>
  <p:tag name="IGUANATEXCURSOR" val="280"/>
  <p:tag name="TRANSPARENCY" val="Wahr"/>
  <p:tag name="COLORHEX" val="000000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4301</Words>
  <Application>Microsoft Office PowerPoint</Application>
  <PresentationFormat>Breitbild</PresentationFormat>
  <Paragraphs>1713</Paragraphs>
  <Slides>77</Slides>
  <Notes>23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2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Ferromagnetic Dispersion relation</vt:lpstr>
      <vt:lpstr>Ferromagnetic Dispersion relation</vt:lpstr>
      <vt:lpstr>Ferromagnetic Dispersion relation</vt:lpstr>
      <vt:lpstr>Heisenberg Hamiltonian</vt:lpstr>
      <vt:lpstr>Recap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123</cp:revision>
  <cp:lastPrinted>2024-12-03T20:13:17Z</cp:lastPrinted>
  <dcterms:created xsi:type="dcterms:W3CDTF">2022-11-02T07:03:49Z</dcterms:created>
  <dcterms:modified xsi:type="dcterms:W3CDTF">2024-12-09T09:36:20Z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